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1" r:id="rId3"/>
    <p:sldId id="272" r:id="rId4"/>
    <p:sldId id="273" r:id="rId5"/>
    <p:sldId id="257" r:id="rId6"/>
    <p:sldId id="266" r:id="rId7"/>
    <p:sldId id="267" r:id="rId8"/>
    <p:sldId id="268" r:id="rId9"/>
    <p:sldId id="269" r:id="rId10"/>
    <p:sldId id="270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E7D-4A60-4AFD-BFAF-B0CF79EFC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F344-B91A-460B-BE6A-3AE8049B9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EE0B7-3114-4B1E-AAD9-119AA0E3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BA2A8-4F40-42EF-96ED-E608F4F6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AB912-9642-476A-B854-691FD5D8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49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B0F8-37CC-4E4B-854C-6275616D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831E5-A4D6-4EE7-B8FE-653485CF6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E8316-7CD8-4D64-BE18-B5486C21D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FDE6A-32B1-4E90-8F42-2E9AB13E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2781D-96FA-4B76-B360-52D22D75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8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D0DF6-3D08-4457-89A5-04FEB673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E3B9B-E2AB-4C19-BC9A-126EE0EF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AF7F0-F3E4-4299-AD12-3B8A40F3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B18C1-C5E2-4F22-A12A-7CE357DC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6EBFC-7DA8-4A20-A56F-43F6A7BE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7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06F7-4D51-4359-84DD-DBE74934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0F3A-123C-42B1-83EF-BDD217CA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7056E-CC82-4F51-8985-56D038D2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15951-6842-4F31-B13E-AAD8549E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9FFB3-7C8B-4A61-896E-109A9F35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3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01BD-5E12-487E-B035-D383C117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55182-74C0-487F-B39D-7D1777ACC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E2B74-4F34-4FA6-86F9-16A8DF56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6ABFC-BD9E-4EF6-A30D-D34743E9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BB60D-3A5D-4E40-8D54-27CE4F9A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C29E-2DA1-49F1-8D51-E838B0F5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10067-9A4E-4AB2-BFD9-0610177E8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9D73B-5D5C-4774-B4E5-0E574B306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42422-D154-468C-9EBC-A9B41FA1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1422-0D2F-43DC-87E4-D5B222A5E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314E0-281D-4B3C-92D9-4193BA10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3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98D5-E072-49AD-9C0B-0591409D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03813-AE09-46F5-90AF-BFE405544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AD9F4-905C-41B0-9450-51DBE217B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9F777-41D7-4C07-8E8D-49D60EE02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3A933-850B-4C80-9439-6B98C4582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85958A-4013-4D17-B258-BECA390A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06AF2-E0D4-4B9A-8827-839072DA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40890-3A3E-4D64-865B-2E536EFF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76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257D-619F-4779-8F67-3C8B67BC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3DFF6-9A04-4129-942E-77488D20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D5634-4885-4738-B817-2A7CB546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5516E-9438-4C02-A05B-3D9E7C5F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88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221C2-79E8-4699-A50A-0D57CEE1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97B24-8DB7-4536-8ED2-AEB8DD37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04697-F601-419C-AAF8-9F4D66FE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15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B2EC-FFD3-464E-BC9D-F332056A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C4E3-9A7B-41F1-BE38-700AB604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AEF16-6A89-4408-A18D-E8EADBE1A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E7FB3-9403-44EF-86B7-547BD11D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D34FF-8601-4B83-B4E7-5A634378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F7E8E-6F91-4726-9316-211A22F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126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144F-DB9A-4A51-9C8D-AF49A2E75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46757-07AD-435E-B45C-5F420F89A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CE83F-7572-4AF7-AEEC-421BD563C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D5A51-7AFE-4D47-BACB-D4C6F885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6BE7F-5EF0-4147-8FEE-5AC8A6B0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9F553-9F4A-4CD4-8F4B-39A5242C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82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BEA4B8-7D7D-451C-AA7F-32799ED9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74DEC-4ED5-44F4-B1E3-83A14D62B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46D93-D924-43E9-855A-CD83665A3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56FC9-72C1-4D8A-A8A6-9B467D4F87D3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A11B3-7959-471C-8097-C5BB97709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527DE-67D9-43DB-AD0D-6E6D207D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8716E-D85C-423A-8116-632B9BBA8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13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50" advClick="0" advTm="9000">
        <p159:morph option="byObject"/>
      </p:transition>
    </mc:Choice>
    <mc:Fallback xmlns="">
      <p:transition advClick="0" advTm="9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1854793" y="1491571"/>
            <a:ext cx="51139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Aasgaard Gilde har som formål å skape positive aktiviteter i Åsgårdstrand. Gildet består av flere enn 60 folkelige medlemmer. Alle har en andel i konseptet, som har resultert i både akevitt og øl. Andelen er den enkeltes bidrag til lokalsamfunnet, for alt overskudd går til noe Åsgårdstrand trenger, men ikke har ifra før.</a:t>
            </a:r>
          </a:p>
          <a:p>
            <a:endParaRPr lang="nb-NO" sz="1400" dirty="0"/>
          </a:p>
          <a:p>
            <a:r>
              <a:rPr lang="nb-NO" sz="1400" dirty="0"/>
              <a:t>Der kunstnere har satt farge på det unike </a:t>
            </a:r>
            <a:r>
              <a:rPr lang="nb-NO" sz="1400" dirty="0" err="1"/>
              <a:t>Åsgårstrandslyset</a:t>
            </a:r>
            <a:r>
              <a:rPr lang="nb-NO" sz="1400" dirty="0"/>
              <a:t>, setter vi smaken på lyset med lokale urter og entusiasme.</a:t>
            </a:r>
          </a:p>
          <a:p>
            <a:endParaRPr lang="nb-NO" sz="1400" dirty="0"/>
          </a:p>
          <a:p>
            <a:r>
              <a:rPr lang="nb-NO" sz="1400" dirty="0"/>
              <a:t>Åsgårdstrand er en strandby, som gjenspeiles i både navn og utforming av våre produkter. Åsgårdstrand kommer fra navnet Aasgaard i den norrøne mytologien, verdens hovedsete. Gilde er en sosial sammensetting for festlige lag med lang historie i nordisk kultur. Derfor oppstod navnet Aasgaard Gilde.</a:t>
            </a:r>
            <a:endParaRPr lang="en-GB" sz="1400" dirty="0"/>
          </a:p>
        </p:txBody>
      </p:sp>
      <p:pic>
        <p:nvPicPr>
          <p:cNvPr id="13" name="Picture 12" descr="A picture containing water, sky&#10;&#10;Description generated with very high confidence">
            <a:extLst>
              <a:ext uri="{FF2B5EF4-FFF2-40B4-BE49-F238E27FC236}">
                <a16:creationId xmlns:a16="http://schemas.microsoft.com/office/drawing/2014/main" id="{D4D06BE5-3ED4-4DD0-A90D-7DDAB745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94" y="1488030"/>
            <a:ext cx="4752306" cy="3168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7DCE6-C660-4BDE-AA38-4AC70496286F}"/>
              </a:ext>
            </a:extLst>
          </p:cNvPr>
          <p:cNvSpPr txBox="1"/>
          <p:nvPr/>
        </p:nvSpPr>
        <p:spPr>
          <a:xfrm>
            <a:off x="1854792" y="442117"/>
            <a:ext cx="8260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SETTER SMAKEN PÅ </a:t>
            </a:r>
          </a:p>
          <a:p>
            <a:r>
              <a:rPr lang="nb-NO" sz="3200" b="1" dirty="0"/>
              <a:t>LYSET I ÅSGÅRDSTRAND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C6E43-AF8D-4CEA-AC8B-774A6DE2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1" y="1173884"/>
            <a:ext cx="1091871" cy="3579904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A5D3EE-B3D8-421A-83BD-C012DF6B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B078C-0DBA-416A-997A-2E1B8A084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4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9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6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6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6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83A21-99E8-4774-90C0-DBD8DBAC3341}"/>
              </a:ext>
            </a:extLst>
          </p:cNvPr>
          <p:cNvSpPr txBox="1"/>
          <p:nvPr/>
        </p:nvSpPr>
        <p:spPr>
          <a:xfrm>
            <a:off x="7939105" y="1895091"/>
            <a:ext cx="3529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Urtekildens</a:t>
            </a:r>
            <a:r>
              <a:rPr lang="en-GB" sz="2800" b="1" dirty="0"/>
              <a:t> </a:t>
            </a:r>
          </a:p>
          <a:p>
            <a:r>
              <a:rPr lang="en-GB" sz="2800" b="1" dirty="0" err="1"/>
              <a:t>Klare</a:t>
            </a:r>
            <a:r>
              <a:rPr lang="en-GB" sz="2800" b="1" dirty="0"/>
              <a:t> Aquavit</a:t>
            </a:r>
            <a:br>
              <a:rPr lang="en-GB" sz="1400" dirty="0"/>
            </a:br>
            <a:endParaRPr lang="en-GB" sz="1400" dirty="0"/>
          </a:p>
          <a:p>
            <a:r>
              <a:rPr lang="en-GB" sz="1400" b="1" dirty="0" err="1"/>
              <a:t>Smak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Fint</a:t>
            </a:r>
            <a:r>
              <a:rPr lang="en-GB" sz="1400" dirty="0"/>
              <a:t> </a:t>
            </a:r>
            <a:r>
              <a:rPr lang="en-GB" sz="1400" dirty="0" err="1"/>
              <a:t>sammensatt</a:t>
            </a:r>
            <a:r>
              <a:rPr lang="en-GB" sz="1400" dirty="0"/>
              <a:t> </a:t>
            </a:r>
            <a:r>
              <a:rPr lang="en-GB" sz="1400" dirty="0" err="1"/>
              <a:t>akevitt</a:t>
            </a:r>
            <a:r>
              <a:rPr lang="en-GB" sz="1400" dirty="0"/>
              <a:t> med </a:t>
            </a:r>
            <a:r>
              <a:rPr lang="en-GB" sz="1400" dirty="0" err="1"/>
              <a:t>middels</a:t>
            </a:r>
            <a:r>
              <a:rPr lang="en-GB" sz="1400" dirty="0"/>
              <a:t> </a:t>
            </a:r>
            <a:r>
              <a:rPr lang="en-GB" sz="1400" dirty="0" err="1"/>
              <a:t>fylde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balansert</a:t>
            </a:r>
            <a:r>
              <a:rPr lang="en-GB" sz="1400" dirty="0"/>
              <a:t> </a:t>
            </a:r>
            <a:r>
              <a:rPr lang="en-GB" sz="1400" dirty="0" err="1"/>
              <a:t>preg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, dill, anis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.</a:t>
            </a:r>
          </a:p>
          <a:p>
            <a:endParaRPr lang="en-GB" sz="1400" b="1" dirty="0"/>
          </a:p>
          <a:p>
            <a:r>
              <a:rPr lang="en-GB" sz="1400" b="1" dirty="0" err="1"/>
              <a:t>Lukt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Sval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fokusert</a:t>
            </a:r>
            <a:r>
              <a:rPr lang="en-GB" sz="1400" dirty="0"/>
              <a:t> aroma </a:t>
            </a:r>
            <a:r>
              <a:rPr lang="en-GB" sz="1400" dirty="0" err="1"/>
              <a:t>preget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, dill, anis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.</a:t>
            </a:r>
          </a:p>
          <a:p>
            <a:br>
              <a:rPr lang="en-GB" sz="1400" dirty="0"/>
            </a:br>
            <a:r>
              <a:rPr lang="en-GB" sz="1400" b="1" dirty="0" err="1"/>
              <a:t>Alkoholprosent</a:t>
            </a:r>
            <a:r>
              <a:rPr lang="en-GB" sz="1400" b="1" dirty="0"/>
              <a:t>:</a:t>
            </a:r>
            <a:r>
              <a:rPr lang="en-GB" sz="1400" dirty="0"/>
              <a:t> 38%</a:t>
            </a:r>
          </a:p>
        </p:txBody>
      </p:sp>
    </p:spTree>
    <p:extLst>
      <p:ext uri="{BB962C8B-B14F-4D97-AF65-F5344CB8AC3E}">
        <p14:creationId xmlns:p14="http://schemas.microsoft.com/office/powerpoint/2010/main" val="121510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263782" y="2519125"/>
            <a:ext cx="6529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Det Norske Brenneri arbeider etter gamle norske håndverkstradisjoner. Alle våre produkter lages i små batcher for at sluttresultatet skal bli så bra som mulig. </a:t>
            </a:r>
          </a:p>
          <a:p>
            <a:endParaRPr lang="nb-NO" dirty="0"/>
          </a:p>
          <a:p>
            <a:r>
              <a:rPr lang="nb-NO" dirty="0"/>
              <a:t>I Det Norske Brenneri er vi kompromissløse. Vi søker etter de beste smakene og bruker de beste råvarene fra norsk natur i våre håndlagde produkter.</a:t>
            </a: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949C8-BD0E-4664-8A91-9B204C946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98258"/>
            <a:ext cx="4876801" cy="3252826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9CB4D86-ED91-42FD-9B19-2DB19F1BA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F6CCD-1E22-4071-A0D8-AD571D1D9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B9DF3C3-0937-4705-AF85-198BB1E4F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6" y="1564638"/>
            <a:ext cx="5475186" cy="529463"/>
          </a:xfrm>
          <a:prstGeom prst="rect">
            <a:avLst/>
          </a:prstGeom>
        </p:spPr>
      </p:pic>
      <p:pic>
        <p:nvPicPr>
          <p:cNvPr id="4" name="Picture 3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D2C2EBDB-D478-4E78-90D9-C9AA9C5C8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4" y="4321387"/>
            <a:ext cx="1562332" cy="15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1854793" y="1627031"/>
            <a:ext cx="28323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Calibri (Body)"/>
              </a:rPr>
              <a:t>På Akevitt-restaurant i London, søster restauranten til to stjerners Michelin restauranten </a:t>
            </a:r>
            <a:r>
              <a:rPr lang="nb-NO" sz="1400" dirty="0" err="1">
                <a:latin typeface="Calibri (Body)"/>
              </a:rPr>
              <a:t>Aquavit</a:t>
            </a:r>
            <a:r>
              <a:rPr lang="nb-NO" sz="1400" dirty="0">
                <a:latin typeface="Calibri (Body)"/>
              </a:rPr>
              <a:t> i New York, serverer de nå lyset i Åsgårdstrand.</a:t>
            </a:r>
          </a:p>
          <a:p>
            <a:endParaRPr lang="nb-NO" sz="1400" dirty="0">
              <a:latin typeface="Calibri (Body)"/>
            </a:endParaRPr>
          </a:p>
          <a:p>
            <a:r>
              <a:rPr lang="nb-NO" sz="1400" dirty="0">
                <a:latin typeface="Calibri (Body)"/>
              </a:rPr>
              <a:t>Her kan du få servert Aasgaard Strandakevitten til forrett, hovedrett eller dessert. Et steinkast unna </a:t>
            </a:r>
            <a:r>
              <a:rPr lang="nb-NO" sz="1400" dirty="0" err="1">
                <a:latin typeface="Calibri (Body)"/>
              </a:rPr>
              <a:t>Picadelly</a:t>
            </a:r>
            <a:r>
              <a:rPr lang="nb-NO" sz="1400" dirty="0">
                <a:latin typeface="Calibri (Body)"/>
              </a:rPr>
              <a:t> Circus kan du spise skandinavisk inspirert mat både til frokost, lunsj og middag.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06BE5-3ED4-4DD0-A90D-7DDAB745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4" y="975153"/>
            <a:ext cx="5519296" cy="36813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7DCE6-C660-4BDE-AA38-4AC70496286F}"/>
              </a:ext>
            </a:extLst>
          </p:cNvPr>
          <p:cNvSpPr txBox="1"/>
          <p:nvPr/>
        </p:nvSpPr>
        <p:spPr>
          <a:xfrm>
            <a:off x="1854792" y="988015"/>
            <a:ext cx="8260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PÅ MENYEN I LONDON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C6E43-AF8D-4CEA-AC8B-774A6DE2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1" y="1173884"/>
            <a:ext cx="1091871" cy="3579904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A5D3EE-B3D8-421A-83BD-C012DF6B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B078C-0DBA-416A-997A-2E1B8A084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pic>
        <p:nvPicPr>
          <p:cNvPr id="3" name="Picture 2" descr="A dining room table&#10;&#10;Description generated with very high confidence">
            <a:extLst>
              <a:ext uri="{FF2B5EF4-FFF2-40B4-BE49-F238E27FC236}">
                <a16:creationId xmlns:a16="http://schemas.microsoft.com/office/drawing/2014/main" id="{57DB4CE0-ADF3-48DB-9898-BD33DFD62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3" y="2038099"/>
            <a:ext cx="3386184" cy="21543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3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1854793" y="1627031"/>
            <a:ext cx="4654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Calibri (Body)"/>
              </a:rPr>
              <a:t>4. November er det nok en gang klart for å legge til et nytt familiemedlem til Aasgaard Gilde serien. Vi har gleden av å presentere Aasgaard juleakevitt.</a:t>
            </a:r>
          </a:p>
          <a:p>
            <a:endParaRPr lang="nb-NO" sz="1400" dirty="0">
              <a:latin typeface="Calibri (Body)"/>
            </a:endParaRPr>
          </a:p>
          <a:p>
            <a:r>
              <a:rPr lang="nb-NO" sz="1400" dirty="0">
                <a:latin typeface="Calibri (Body)"/>
              </a:rPr>
              <a:t>Juleakevitten er krydderpreget, smaksrik og pikant og lagret på sherryfat for å få smaken av julelys fra Åsgårdstrand.</a:t>
            </a:r>
          </a:p>
          <a:p>
            <a:endParaRPr lang="nb-NO" sz="1400" dirty="0">
              <a:latin typeface="Calibri (Body)"/>
            </a:endParaRPr>
          </a:p>
          <a:p>
            <a:r>
              <a:rPr lang="en-GB" sz="1400" dirty="0">
                <a:latin typeface="Calibri (Body)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06BE5-3ED4-4DD0-A90D-7DDAB745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22" y="975153"/>
            <a:ext cx="3681371" cy="36813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7DCE6-C660-4BDE-AA38-4AC70496286F}"/>
              </a:ext>
            </a:extLst>
          </p:cNvPr>
          <p:cNvSpPr txBox="1"/>
          <p:nvPr/>
        </p:nvSpPr>
        <p:spPr>
          <a:xfrm>
            <a:off x="1854792" y="988015"/>
            <a:ext cx="826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JULEN STARTER 4 NOVEMBER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C6E43-AF8D-4CEA-AC8B-774A6DE2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1" y="1173884"/>
            <a:ext cx="1091871" cy="3579904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A5D3EE-B3D8-421A-83BD-C012DF6B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B078C-0DBA-416A-997A-2E1B8A084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pic>
        <p:nvPicPr>
          <p:cNvPr id="4" name="Picture 3" descr="A close up of a barrel&#10;&#10;Description generated with high confidence">
            <a:extLst>
              <a:ext uri="{FF2B5EF4-FFF2-40B4-BE49-F238E27FC236}">
                <a16:creationId xmlns:a16="http://schemas.microsoft.com/office/drawing/2014/main" id="{AA572520-70AF-4B7A-B0D3-4941C849E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1" y="3068321"/>
            <a:ext cx="2135092" cy="14225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73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1854793" y="1627031"/>
            <a:ext cx="4654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Aasgaard Gilde ønsker å sette smak på lyset i Åsgårdstrand. Det samme lyset som kunstnere har fargelagt. Vi ønsker også skape tradisjoner for gilde i Åsgårdstrand.</a:t>
            </a:r>
            <a:endParaRPr lang="nb-NO" sz="1400" dirty="0">
              <a:latin typeface="Calibri (Body)"/>
            </a:endParaRPr>
          </a:p>
          <a:p>
            <a:endParaRPr lang="nb-NO" sz="1400" dirty="0">
              <a:latin typeface="Calibri (Body)"/>
            </a:endParaRPr>
          </a:p>
          <a:p>
            <a:r>
              <a:rPr lang="nb-NO" sz="1400" dirty="0">
                <a:latin typeface="Calibri (Body)"/>
              </a:rPr>
              <a:t>Aasgaard Strandakevitt passer veldig godt til sjømat, og mange kvinner har falt for den milde og runde smaken. Det lille hintet av pors er også med på å gjøre akevitten unik og god, – og smaken og det grafiske designet er umiskjennelig fra Åsgårdstrand,</a:t>
            </a:r>
          </a:p>
          <a:p>
            <a:r>
              <a:rPr lang="en-GB" sz="1400" dirty="0">
                <a:latin typeface="Calibri (Body)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06BE5-3ED4-4DD0-A90D-7DDAB745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85" y="-64539"/>
            <a:ext cx="4668668" cy="70025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7DCE6-C660-4BDE-AA38-4AC70496286F}"/>
              </a:ext>
            </a:extLst>
          </p:cNvPr>
          <p:cNvSpPr txBox="1"/>
          <p:nvPr/>
        </p:nvSpPr>
        <p:spPr>
          <a:xfrm>
            <a:off x="1854792" y="988015"/>
            <a:ext cx="826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AASGAARD STRANDAKEVITT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C6E43-AF8D-4CEA-AC8B-774A6DE2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1" y="1173884"/>
            <a:ext cx="1091871" cy="357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5D3EE-B3D8-421A-83BD-C012DF6B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3534"/>
            <a:ext cx="2987882" cy="286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B078C-0DBA-416A-997A-2E1B8A084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0F9FC-EFF4-4194-8F87-1F058D117E88}"/>
              </a:ext>
            </a:extLst>
          </p:cNvPr>
          <p:cNvSpPr txBox="1"/>
          <p:nvPr/>
        </p:nvSpPr>
        <p:spPr>
          <a:xfrm>
            <a:off x="742547" y="1503678"/>
            <a:ext cx="4554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Dette</a:t>
            </a:r>
            <a:r>
              <a:rPr lang="en-GB" sz="3200" b="1" dirty="0"/>
              <a:t> </a:t>
            </a:r>
            <a:r>
              <a:rPr lang="en-GB" sz="3200" b="1" dirty="0" err="1"/>
              <a:t>er</a:t>
            </a:r>
            <a:r>
              <a:rPr lang="en-GB" sz="3200" b="1" dirty="0"/>
              <a:t> </a:t>
            </a:r>
            <a:r>
              <a:rPr lang="en-GB" sz="3200" b="1" dirty="0" err="1"/>
              <a:t>vår</a:t>
            </a:r>
            <a:r>
              <a:rPr lang="en-GB" sz="3200" b="1" dirty="0"/>
              <a:t> </a:t>
            </a:r>
            <a:r>
              <a:rPr lang="en-GB" sz="3200" b="1" dirty="0" err="1"/>
              <a:t>meny</a:t>
            </a:r>
            <a:br>
              <a:rPr lang="en-GB" sz="3200" b="1" dirty="0"/>
            </a:br>
            <a:endParaRPr lang="en-GB" sz="3200" b="1" dirty="0"/>
          </a:p>
          <a:p>
            <a:r>
              <a:rPr lang="en-GB" sz="3200" b="1" dirty="0"/>
              <a:t>Finn din </a:t>
            </a:r>
            <a:r>
              <a:rPr lang="en-GB" sz="3200" b="1" dirty="0" err="1"/>
              <a:t>favoritt</a:t>
            </a:r>
            <a:br>
              <a:rPr lang="en-GB" sz="3200" b="1" dirty="0"/>
            </a:br>
            <a:endParaRPr lang="en-GB" sz="1400" dirty="0"/>
          </a:p>
          <a:p>
            <a:endParaRPr lang="en-GB" sz="1400" dirty="0"/>
          </a:p>
          <a:p>
            <a:r>
              <a:rPr lang="en-GB" sz="3200" b="1" dirty="0"/>
              <a:t>Vi vet </a:t>
            </a:r>
            <a:r>
              <a:rPr lang="en-GB" sz="3200" b="1" dirty="0" err="1"/>
              <a:t>hvem</a:t>
            </a:r>
            <a:r>
              <a:rPr lang="en-GB" sz="3200" b="1" dirty="0"/>
              <a:t> </a:t>
            </a:r>
            <a:r>
              <a:rPr lang="en-GB" sz="3200" b="1" dirty="0" err="1"/>
              <a:t>som</a:t>
            </a:r>
            <a:r>
              <a:rPr lang="en-GB" sz="3200" b="1" dirty="0"/>
              <a:t> </a:t>
            </a:r>
            <a:r>
              <a:rPr lang="en-GB" sz="3200" b="1" dirty="0" err="1"/>
              <a:t>er</a:t>
            </a:r>
            <a:r>
              <a:rPr lang="en-GB" sz="3200" b="1" dirty="0"/>
              <a:t> </a:t>
            </a:r>
            <a:r>
              <a:rPr lang="en-GB" sz="3200" b="1" dirty="0" err="1"/>
              <a:t>vår</a:t>
            </a:r>
            <a:r>
              <a:rPr lang="en-GB" sz="3200" b="1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38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8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3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2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4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8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3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2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83A21-99E8-4774-90C0-DBD8DBAC3341}"/>
              </a:ext>
            </a:extLst>
          </p:cNvPr>
          <p:cNvSpPr txBox="1"/>
          <p:nvPr/>
        </p:nvSpPr>
        <p:spPr>
          <a:xfrm>
            <a:off x="2121737" y="1368218"/>
            <a:ext cx="3529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AASGAARD STRANDAKEVITT</a:t>
            </a:r>
          </a:p>
          <a:p>
            <a:br>
              <a:rPr lang="en-GB" sz="1400" dirty="0"/>
            </a:br>
            <a:r>
              <a:rPr lang="en-GB" sz="1400" b="1" dirty="0" err="1"/>
              <a:t>Smak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Bløt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krydderpreget</a:t>
            </a:r>
            <a:r>
              <a:rPr lang="en-GB" sz="1400" dirty="0"/>
              <a:t>. </a:t>
            </a:r>
            <a:r>
              <a:rPr lang="en-GB" sz="1400" dirty="0" err="1"/>
              <a:t>Litt</a:t>
            </a:r>
            <a:r>
              <a:rPr lang="en-GB" sz="1400" dirty="0"/>
              <a:t> </a:t>
            </a:r>
            <a:r>
              <a:rPr lang="en-GB" sz="1400" dirty="0" err="1"/>
              <a:t>varm</a:t>
            </a:r>
            <a:r>
              <a:rPr lang="en-GB" sz="1400" dirty="0"/>
              <a:t> </a:t>
            </a:r>
            <a:r>
              <a:rPr lang="en-GB" sz="1400" dirty="0" err="1"/>
              <a:t>ettersmak</a:t>
            </a:r>
            <a:r>
              <a:rPr lang="en-GB" sz="1400" dirty="0"/>
              <a:t> med hint </a:t>
            </a:r>
            <a:r>
              <a:rPr lang="en-GB" sz="1400" dirty="0" err="1"/>
              <a:t>av</a:t>
            </a:r>
            <a:r>
              <a:rPr lang="en-GB" sz="1400" dirty="0"/>
              <a:t> fat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vanilje</a:t>
            </a:r>
            <a:r>
              <a:rPr lang="en-GB" sz="1400" dirty="0"/>
              <a:t>. God </a:t>
            </a:r>
            <a:r>
              <a:rPr lang="en-GB" sz="1400" dirty="0" err="1"/>
              <a:t>fylde</a:t>
            </a:r>
            <a:endParaRPr lang="en-GB" sz="1400" dirty="0"/>
          </a:p>
          <a:p>
            <a:br>
              <a:rPr lang="en-GB" sz="1400" dirty="0"/>
            </a:br>
            <a:r>
              <a:rPr lang="en-GB" sz="1400" b="1" dirty="0" err="1"/>
              <a:t>Lukt</a:t>
            </a:r>
            <a:r>
              <a:rPr lang="en-GB" sz="1400" b="1" dirty="0"/>
              <a:t>:</a:t>
            </a:r>
          </a:p>
          <a:p>
            <a:r>
              <a:rPr lang="en-GB" sz="1400" dirty="0"/>
              <a:t>Aroma med </a:t>
            </a:r>
            <a:r>
              <a:rPr lang="en-GB" sz="1400" dirty="0" err="1"/>
              <a:t>fint</a:t>
            </a:r>
            <a:r>
              <a:rPr lang="en-GB" sz="1400" dirty="0"/>
              <a:t> </a:t>
            </a:r>
            <a:r>
              <a:rPr lang="en-GB" sz="1400" dirty="0" err="1"/>
              <a:t>preg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pors</a:t>
            </a:r>
            <a:r>
              <a:rPr lang="en-GB" sz="1400" dirty="0"/>
              <a:t>, anis, </a:t>
            </a:r>
            <a:r>
              <a:rPr lang="en-GB" sz="1400" dirty="0" err="1"/>
              <a:t>sitrus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urter</a:t>
            </a:r>
            <a:r>
              <a:rPr lang="en-GB" sz="1400" dirty="0"/>
              <a:t>, hint </a:t>
            </a:r>
            <a:r>
              <a:rPr lang="en-GB" sz="1400" dirty="0" err="1"/>
              <a:t>av</a:t>
            </a:r>
            <a:r>
              <a:rPr lang="en-GB" sz="1400" dirty="0"/>
              <a:t> fat.</a:t>
            </a:r>
            <a:br>
              <a:rPr lang="en-GB" sz="1400" dirty="0"/>
            </a:br>
            <a:br>
              <a:rPr lang="en-GB" sz="1400" dirty="0"/>
            </a:br>
            <a:r>
              <a:rPr lang="en-GB" sz="1400" b="1" dirty="0" err="1"/>
              <a:t>Alkoholprosent</a:t>
            </a:r>
            <a:r>
              <a:rPr lang="en-GB" sz="1400" b="1" dirty="0"/>
              <a:t>:</a:t>
            </a:r>
            <a:r>
              <a:rPr lang="en-GB" sz="1400" dirty="0"/>
              <a:t> 40%</a:t>
            </a:r>
          </a:p>
        </p:txBody>
      </p:sp>
    </p:spTree>
    <p:extLst>
      <p:ext uri="{BB962C8B-B14F-4D97-AF65-F5344CB8AC3E}">
        <p14:creationId xmlns:p14="http://schemas.microsoft.com/office/powerpoint/2010/main" val="352542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4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9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3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2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83A21-99E8-4774-90C0-DBD8DBAC3341}"/>
              </a:ext>
            </a:extLst>
          </p:cNvPr>
          <p:cNvSpPr txBox="1"/>
          <p:nvPr/>
        </p:nvSpPr>
        <p:spPr>
          <a:xfrm>
            <a:off x="3747337" y="1895091"/>
            <a:ext cx="352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Arvesølvet</a:t>
            </a:r>
            <a:endParaRPr lang="en-GB" sz="2800" b="1" dirty="0"/>
          </a:p>
          <a:p>
            <a:br>
              <a:rPr lang="en-GB" sz="1400" dirty="0"/>
            </a:br>
            <a:r>
              <a:rPr lang="en-GB" sz="1400" b="1" dirty="0" err="1"/>
              <a:t>Smak</a:t>
            </a:r>
            <a:r>
              <a:rPr lang="en-GB" sz="1400" b="1" dirty="0"/>
              <a:t>:</a:t>
            </a:r>
          </a:p>
          <a:p>
            <a:r>
              <a:rPr lang="en-GB" sz="1400" dirty="0"/>
              <a:t>Ung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ørlite</a:t>
            </a:r>
            <a:r>
              <a:rPr lang="en-GB" sz="1400" dirty="0"/>
              <a:t> </a:t>
            </a:r>
            <a:r>
              <a:rPr lang="en-GB" sz="1400" dirty="0" err="1"/>
              <a:t>sødmefull</a:t>
            </a:r>
            <a:r>
              <a:rPr lang="en-GB" sz="1400" dirty="0"/>
              <a:t>, </a:t>
            </a:r>
            <a:r>
              <a:rPr lang="en-GB" sz="1400" dirty="0" err="1"/>
              <a:t>preg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. God </a:t>
            </a:r>
            <a:r>
              <a:rPr lang="en-GB" sz="1400" dirty="0" err="1"/>
              <a:t>fylde</a:t>
            </a:r>
            <a:r>
              <a:rPr lang="en-GB" sz="1400" dirty="0"/>
              <a:t>.</a:t>
            </a:r>
          </a:p>
          <a:p>
            <a:endParaRPr lang="en-GB" sz="1400" dirty="0"/>
          </a:p>
          <a:p>
            <a:r>
              <a:rPr lang="en-GB" sz="1400" b="1" dirty="0" err="1"/>
              <a:t>Lukt</a:t>
            </a:r>
            <a:r>
              <a:rPr lang="en-GB" sz="1400" b="1" dirty="0"/>
              <a:t>:</a:t>
            </a:r>
          </a:p>
          <a:p>
            <a:r>
              <a:rPr lang="en-GB" sz="1400" dirty="0"/>
              <a:t>Aroma </a:t>
            </a:r>
            <a:r>
              <a:rPr lang="en-GB" sz="1400" dirty="0" err="1"/>
              <a:t>preget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, </a:t>
            </a:r>
            <a:r>
              <a:rPr lang="en-GB" sz="1400" dirty="0" err="1"/>
              <a:t>streif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fat med </a:t>
            </a:r>
            <a:r>
              <a:rPr lang="en-GB" sz="1400" dirty="0" err="1"/>
              <a:t>vanilje</a:t>
            </a:r>
            <a:r>
              <a:rPr lang="en-GB" sz="1400" dirty="0"/>
              <a:t>.</a:t>
            </a:r>
            <a:br>
              <a:rPr lang="en-GB" sz="1400" dirty="0"/>
            </a:br>
            <a:br>
              <a:rPr lang="en-GB" sz="1400" dirty="0"/>
            </a:br>
            <a:r>
              <a:rPr lang="en-GB" sz="1400" b="1" dirty="0" err="1"/>
              <a:t>Alkoholprosent</a:t>
            </a:r>
            <a:r>
              <a:rPr lang="en-GB" sz="1400" b="1" dirty="0"/>
              <a:t>:</a:t>
            </a:r>
            <a:r>
              <a:rPr lang="en-GB" sz="1400" dirty="0"/>
              <a:t> 40%</a:t>
            </a:r>
          </a:p>
        </p:txBody>
      </p:sp>
    </p:spTree>
    <p:extLst>
      <p:ext uri="{BB962C8B-B14F-4D97-AF65-F5344CB8AC3E}">
        <p14:creationId xmlns:p14="http://schemas.microsoft.com/office/powerpoint/2010/main" val="414540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4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9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6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2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83A21-99E8-4774-90C0-DBD8DBAC3341}"/>
              </a:ext>
            </a:extLst>
          </p:cNvPr>
          <p:cNvSpPr txBox="1"/>
          <p:nvPr/>
        </p:nvSpPr>
        <p:spPr>
          <a:xfrm>
            <a:off x="5237470" y="1895091"/>
            <a:ext cx="35293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Arvesølvet</a:t>
            </a:r>
            <a:r>
              <a:rPr lang="en-GB" sz="2800" b="1" dirty="0"/>
              <a:t> </a:t>
            </a:r>
            <a:r>
              <a:rPr lang="en-GB" sz="2800" b="1" dirty="0" err="1"/>
              <a:t>Helt</a:t>
            </a:r>
            <a:r>
              <a:rPr lang="en-GB" sz="2800" b="1" dirty="0"/>
              <a:t> </a:t>
            </a:r>
            <a:r>
              <a:rPr lang="en-GB" sz="2800" b="1" dirty="0" err="1"/>
              <a:t>Klar</a:t>
            </a:r>
            <a:endParaRPr lang="en-GB" sz="2800" b="1" dirty="0"/>
          </a:p>
          <a:p>
            <a:br>
              <a:rPr lang="en-GB" sz="1400" dirty="0"/>
            </a:br>
            <a:r>
              <a:rPr lang="en-GB" sz="1400" b="1" dirty="0" err="1"/>
              <a:t>Smak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Middels</a:t>
            </a:r>
            <a:r>
              <a:rPr lang="en-GB" sz="1400" dirty="0"/>
              <a:t> </a:t>
            </a:r>
            <a:r>
              <a:rPr lang="en-GB" sz="1400" dirty="0" err="1"/>
              <a:t>fyldig</a:t>
            </a:r>
            <a:r>
              <a:rPr lang="en-GB" sz="1400" dirty="0"/>
              <a:t> </a:t>
            </a:r>
            <a:r>
              <a:rPr lang="en-GB" sz="1400" dirty="0" err="1"/>
              <a:t>akevitt</a:t>
            </a:r>
            <a:r>
              <a:rPr lang="en-GB" sz="1400" dirty="0"/>
              <a:t> </a:t>
            </a:r>
            <a:r>
              <a:rPr lang="en-GB" sz="1400" dirty="0" err="1"/>
              <a:t>preget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dill, </a:t>
            </a:r>
            <a:r>
              <a:rPr lang="en-GB" sz="1400" dirty="0" err="1"/>
              <a:t>innslag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anis.</a:t>
            </a:r>
          </a:p>
          <a:p>
            <a:endParaRPr lang="en-GB" sz="1400" dirty="0"/>
          </a:p>
          <a:p>
            <a:r>
              <a:rPr lang="en-GB" sz="1400" b="1" dirty="0" err="1"/>
              <a:t>Lukt</a:t>
            </a:r>
            <a:r>
              <a:rPr lang="en-GB" sz="1400" b="1" dirty="0"/>
              <a:t>:</a:t>
            </a:r>
          </a:p>
          <a:p>
            <a:r>
              <a:rPr lang="en-GB" sz="1400" dirty="0"/>
              <a:t>Aroma </a:t>
            </a:r>
            <a:r>
              <a:rPr lang="en-GB" sz="1400" dirty="0" err="1"/>
              <a:t>preget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, dill, </a:t>
            </a:r>
            <a:r>
              <a:rPr lang="en-GB" sz="1400" dirty="0" err="1"/>
              <a:t>karve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litt</a:t>
            </a:r>
            <a:r>
              <a:rPr lang="en-GB" sz="1400" dirty="0"/>
              <a:t> anis.</a:t>
            </a:r>
          </a:p>
          <a:p>
            <a:br>
              <a:rPr lang="en-GB" sz="1400" dirty="0"/>
            </a:br>
            <a:r>
              <a:rPr lang="en-GB" sz="1400" b="1" dirty="0" err="1"/>
              <a:t>Alkoholprosent</a:t>
            </a:r>
            <a:r>
              <a:rPr lang="en-GB" sz="1400" b="1" dirty="0"/>
              <a:t>:</a:t>
            </a:r>
            <a:r>
              <a:rPr lang="en-GB" sz="1400" dirty="0"/>
              <a:t> 38%</a:t>
            </a:r>
          </a:p>
        </p:txBody>
      </p:sp>
    </p:spTree>
    <p:extLst>
      <p:ext uri="{BB962C8B-B14F-4D97-AF65-F5344CB8AC3E}">
        <p14:creationId xmlns:p14="http://schemas.microsoft.com/office/powerpoint/2010/main" val="817410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AE593-F496-429E-89A1-6AE56B55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80BE-96D8-428E-A9ED-7271BCD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4" y="1173884"/>
            <a:ext cx="1091871" cy="3579904"/>
          </a:xfrm>
          <a:prstGeom prst="rect">
            <a:avLst/>
          </a:prstGeom>
        </p:spPr>
      </p:pic>
      <p:pic>
        <p:nvPicPr>
          <p:cNvPr id="10" name="Picture 9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C20FADB-23C5-4902-B246-64EE72FEF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9" y="1916307"/>
            <a:ext cx="1441826" cy="2883651"/>
          </a:xfrm>
          <a:prstGeom prst="rect">
            <a:avLst/>
          </a:prstGeom>
        </p:spPr>
      </p:pic>
      <p:pic>
        <p:nvPicPr>
          <p:cNvPr id="15" name="Picture 1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C5716C1D-0192-4788-AD11-DE3CAEFD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69" y="1942780"/>
            <a:ext cx="1439467" cy="2878933"/>
          </a:xfrm>
          <a:prstGeom prst="rect">
            <a:avLst/>
          </a:prstGeom>
        </p:spPr>
      </p:pic>
      <p:pic>
        <p:nvPicPr>
          <p:cNvPr id="17" name="Picture 1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6287485-EDC9-4706-BBCB-BDEE1280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69" y="1300741"/>
            <a:ext cx="1793492" cy="3586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CF7CC-2A77-4C8D-A983-C1403770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895091"/>
            <a:ext cx="1180434" cy="277749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1C398A-3103-4F58-8607-C6D0D2893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1" y="362448"/>
            <a:ext cx="2987882" cy="288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E0A92-CC5A-4C98-AD20-3E2B1A5DC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7815"/>
            <a:ext cx="1154805" cy="114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83A21-99E8-4774-90C0-DBD8DBAC3341}"/>
              </a:ext>
            </a:extLst>
          </p:cNvPr>
          <p:cNvSpPr txBox="1"/>
          <p:nvPr/>
        </p:nvSpPr>
        <p:spPr>
          <a:xfrm>
            <a:off x="6579661" y="1895091"/>
            <a:ext cx="352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Høvding</a:t>
            </a:r>
            <a:r>
              <a:rPr lang="en-GB" sz="2800" b="1" dirty="0"/>
              <a:t> Aquavit</a:t>
            </a:r>
          </a:p>
          <a:p>
            <a:br>
              <a:rPr lang="en-GB" sz="1400" dirty="0"/>
            </a:br>
            <a:r>
              <a:rPr lang="en-GB" sz="1400" b="1" dirty="0" err="1"/>
              <a:t>Smak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Sval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krydderpreget</a:t>
            </a:r>
            <a:r>
              <a:rPr lang="en-GB" sz="1400" dirty="0"/>
              <a:t> med </a:t>
            </a:r>
            <a:r>
              <a:rPr lang="en-GB" sz="1400" dirty="0" err="1"/>
              <a:t>fint</a:t>
            </a:r>
            <a:r>
              <a:rPr lang="en-GB" sz="1400" dirty="0"/>
              <a:t> </a:t>
            </a:r>
            <a:r>
              <a:rPr lang="en-GB" sz="1400" dirty="0" err="1"/>
              <a:t>integrert</a:t>
            </a:r>
            <a:r>
              <a:rPr lang="en-GB" sz="1400" dirty="0"/>
              <a:t> fat. God </a:t>
            </a:r>
            <a:r>
              <a:rPr lang="en-GB" sz="1400" dirty="0" err="1"/>
              <a:t>fylde</a:t>
            </a:r>
            <a:r>
              <a:rPr lang="en-GB" sz="1400" dirty="0"/>
              <a:t>.</a:t>
            </a:r>
          </a:p>
          <a:p>
            <a:endParaRPr lang="en-GB" sz="1400" b="1" dirty="0"/>
          </a:p>
          <a:p>
            <a:r>
              <a:rPr lang="en-GB" sz="1400" b="1" dirty="0" err="1"/>
              <a:t>Lukt</a:t>
            </a:r>
            <a:r>
              <a:rPr lang="en-GB" sz="1400" b="1" dirty="0"/>
              <a:t>:</a:t>
            </a:r>
          </a:p>
          <a:p>
            <a:r>
              <a:rPr lang="en-GB" sz="1400" dirty="0" err="1"/>
              <a:t>Krydret</a:t>
            </a:r>
            <a:r>
              <a:rPr lang="en-GB" sz="1400" dirty="0"/>
              <a:t> aroma </a:t>
            </a:r>
            <a:r>
              <a:rPr lang="en-GB" sz="1400" dirty="0" err="1"/>
              <a:t>preget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karve</a:t>
            </a:r>
            <a:r>
              <a:rPr lang="en-GB" sz="1400" dirty="0"/>
              <a:t>, anis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sitrus</a:t>
            </a:r>
            <a:r>
              <a:rPr lang="en-GB" sz="1400" dirty="0"/>
              <a:t>, hint </a:t>
            </a:r>
            <a:r>
              <a:rPr lang="en-GB" sz="1400" dirty="0" err="1"/>
              <a:t>av</a:t>
            </a:r>
            <a:r>
              <a:rPr lang="en-GB" sz="1400" dirty="0"/>
              <a:t> fat.</a:t>
            </a:r>
          </a:p>
          <a:p>
            <a:br>
              <a:rPr lang="en-GB" sz="1400" dirty="0"/>
            </a:br>
            <a:r>
              <a:rPr lang="en-GB" sz="1400" b="1" dirty="0" err="1"/>
              <a:t>Alkoholprosent</a:t>
            </a:r>
            <a:r>
              <a:rPr lang="en-GB" sz="1400" b="1" dirty="0"/>
              <a:t>:</a:t>
            </a:r>
            <a:r>
              <a:rPr lang="en-GB" sz="1400" dirty="0"/>
              <a:t> 40%</a:t>
            </a:r>
          </a:p>
        </p:txBody>
      </p:sp>
    </p:spTree>
    <p:extLst>
      <p:ext uri="{BB962C8B-B14F-4D97-AF65-F5344CB8AC3E}">
        <p14:creationId xmlns:p14="http://schemas.microsoft.com/office/powerpoint/2010/main" val="222549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15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3443</TotalTime>
  <Words>401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(Body)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Fredrik Råknes</dc:creator>
  <cp:lastModifiedBy>Jan Fredrik Råknes</cp:lastModifiedBy>
  <cp:revision>22</cp:revision>
  <dcterms:created xsi:type="dcterms:W3CDTF">2017-08-11T11:30:52Z</dcterms:created>
  <dcterms:modified xsi:type="dcterms:W3CDTF">2017-08-16T17:14:58Z</dcterms:modified>
</cp:coreProperties>
</file>